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8"/>
  </p:notesMasterIdLst>
  <p:handoutMasterIdLst>
    <p:handoutMasterId r:id="rId9"/>
  </p:handoutMasterIdLst>
  <p:sldIdLst>
    <p:sldId id="258" r:id="rId5"/>
    <p:sldId id="439" r:id="rId6"/>
    <p:sldId id="441" r:id="rId7"/>
  </p:sldIdLst>
  <p:sldSz cx="12192000" cy="6858000"/>
  <p:notesSz cx="6858000" cy="9144000"/>
  <p:embeddedFontLst>
    <p:embeddedFont>
      <p:font typeface="Avenir Next LT Pro" panose="020B0504020202020204" pitchFamily="34" charset="0"/>
      <p:regular r:id="rId10"/>
      <p:bold r:id="rId11"/>
      <p:italic r:id="rId12"/>
      <p:boldItalic r:id="rId13"/>
    </p:embeddedFont>
    <p:embeddedFont>
      <p:font typeface="Avenir Next LT Pro Demi" panose="020B0704020202020204" pitchFamily="34" charset="0"/>
      <p:regular r:id="rId14"/>
      <p:bold r:id="rId15"/>
      <p:italic r:id="rId16"/>
      <p:boldItalic r:id="rId17"/>
    </p:embeddedFont>
    <p:embeddedFont>
      <p:font typeface="Mercury Display" pitchFamily="50" charset="0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DA9F8-52EF-E44D-9CFC-13919C9B42D8}" v="4" dt="2024-01-25T18:01:32.152"/>
    <p1510:client id="{D41B6CAC-E5CA-BD44-B423-10F475EBA638}" v="3" dt="2024-01-24T19:41:49.009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5201" autoAdjust="0"/>
  </p:normalViewPr>
  <p:slideViewPr>
    <p:cSldViewPr snapToGrid="0" showGuides="1">
      <p:cViewPr>
        <p:scale>
          <a:sx n="110" d="100"/>
          <a:sy n="110" d="100"/>
        </p:scale>
        <p:origin x="312" y="-21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Sullivan" userId="3b375afd-32df-440a-a5f2-ede49e4e88b6" providerId="ADAL" clId="{1A5DA9F8-52EF-E44D-9CFC-13919C9B42D8}"/>
    <pc:docChg chg="modSld">
      <pc:chgData name="Ben Sullivan" userId="3b375afd-32df-440a-a5f2-ede49e4e88b6" providerId="ADAL" clId="{1A5DA9F8-52EF-E44D-9CFC-13919C9B42D8}" dt="2024-01-25T18:01:32.152" v="3" actId="20577"/>
      <pc:docMkLst>
        <pc:docMk/>
      </pc:docMkLst>
      <pc:sldChg chg="modSp mod">
        <pc:chgData name="Ben Sullivan" userId="3b375afd-32df-440a-a5f2-ede49e4e88b6" providerId="ADAL" clId="{1A5DA9F8-52EF-E44D-9CFC-13919C9B42D8}" dt="2024-01-25T18:01:32.152" v="3" actId="20577"/>
        <pc:sldMkLst>
          <pc:docMk/>
          <pc:sldMk cId="699008341" sldId="258"/>
        </pc:sldMkLst>
        <pc:spChg chg="mod">
          <ac:chgData name="Ben Sullivan" userId="3b375afd-32df-440a-a5f2-ede49e4e88b6" providerId="ADAL" clId="{1A5DA9F8-52EF-E44D-9CFC-13919C9B42D8}" dt="2024-01-25T18:01:32.152" v="3" actId="20577"/>
          <ac:spMkLst>
            <pc:docMk/>
            <pc:sldMk cId="699008341" sldId="258"/>
            <ac:spMk id="4" creationId="{119C1C65-5C75-E8EE-EA88-A1CAD9872BBB}"/>
          </ac:spMkLst>
        </pc:spChg>
      </pc:sldChg>
    </pc:docChg>
  </pc:docChgLst>
  <pc:docChgLst>
    <pc:chgData name="Mark Mason" userId="af28e763-da62-4a1a-9eb8-3e085c3212b0" providerId="ADAL" clId="{D41B6CAC-E5CA-BD44-B423-10F475EBA638}"/>
    <pc:docChg chg="addSld modSld">
      <pc:chgData name="Mark Mason" userId="af28e763-da62-4a1a-9eb8-3e085c3212b0" providerId="ADAL" clId="{D41B6CAC-E5CA-BD44-B423-10F475EBA638}" dt="2024-01-24T19:41:49.004" v="0"/>
      <pc:docMkLst>
        <pc:docMk/>
      </pc:docMkLst>
      <pc:sldChg chg="add">
        <pc:chgData name="Mark Mason" userId="af28e763-da62-4a1a-9eb8-3e085c3212b0" providerId="ADAL" clId="{D41B6CAC-E5CA-BD44-B423-10F475EBA638}" dt="2024-01-24T19:41:49.004" v="0"/>
        <pc:sldMkLst>
          <pc:docMk/>
          <pc:sldMk cId="880722672" sldId="44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4/23/2024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4/23/2024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  <a:latin typeface="+mn-lt"/>
              </a:rPr>
              <a:t>Katy Steen</a:t>
            </a:r>
            <a:br>
              <a:rPr lang="en-US" sz="3200" b="1" dirty="0">
                <a:latin typeface="+mn-lt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Manager — Acceleration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4417565"/>
            <a:ext cx="3324225" cy="15234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i="0" dirty="0">
                <a:solidFill>
                  <a:schemeClr val="tx2"/>
                </a:solidFill>
              </a:rPr>
              <a:t>Functional Skills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Management, Program Management, Change Management, Strategic Planning, Process Improvement, Portfolio Management, Roadmaps, Agile Methodologies, Operations Management, Customer Engagement</a:t>
            </a:r>
          </a:p>
          <a:p>
            <a:endParaRPr lang="en-US" sz="1100" i="0" dirty="0"/>
          </a:p>
          <a:p>
            <a:r>
              <a:rPr lang="en-US" sz="1100" b="1" i="0" dirty="0">
                <a:solidFill>
                  <a:schemeClr val="tx2"/>
                </a:solidFill>
              </a:rPr>
              <a:t>Qualifications</a:t>
            </a:r>
            <a:endParaRPr lang="en-US" sz="1100" b="1" i="0" dirty="0"/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Certified Scrum Master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422188"/>
            <a:ext cx="66968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i="0" dirty="0">
                <a:solidFill>
                  <a:schemeClr val="tx2"/>
                </a:solidFill>
              </a:rPr>
              <a:t>Industry Experience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Financial Services | Technolog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 | Automotive | Consumer Goods and Services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46175" y="2079839"/>
            <a:ext cx="3324224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Katy</a:t>
            </a:r>
            <a:r>
              <a:rPr lang="en-US" sz="1400" b="0" i="0" dirty="0">
                <a:solidFill>
                  <a:schemeClr val="tx2"/>
                </a:solidFill>
              </a:rPr>
              <a:t> joined The Bridge in October 2023. She has previously worked </a:t>
            </a:r>
            <a:r>
              <a:rPr lang="en-US" sz="1400" dirty="0">
                <a:solidFill>
                  <a:schemeClr val="tx2"/>
                </a:solidFill>
              </a:rPr>
              <a:t>as a Project and Program Manager for several companies across multiple industries where she has led projects (both large and small) spanning IT, customer support, process improvement, and others.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409687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chemeClr val="accent1"/>
                </a:solidFill>
                <a:latin typeface="+mn-lt"/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5" y="59719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/>
              <a:t>Email</a:t>
            </a:r>
          </a:p>
          <a:p>
            <a:r>
              <a:rPr lang="en-US" sz="1100" dirty="0"/>
              <a:t>Katy.Steen</a:t>
            </a:r>
            <a:r>
              <a:rPr lang="en-US" sz="1100" b="0" i="0" kern="1200" dirty="0">
                <a:solidFill>
                  <a:schemeClr val="tx1"/>
                </a:solidFill>
              </a:rPr>
              <a:t>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5807074" y="1197712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/>
              <a:t>Mobile </a:t>
            </a:r>
          </a:p>
          <a:p>
            <a:r>
              <a:rPr lang="en-US" sz="1100" b="0" i="0" dirty="0"/>
              <a:t>(</a:t>
            </a:r>
            <a:r>
              <a:rPr lang="en-US" sz="1100" dirty="0"/>
              <a:t>512</a:t>
            </a:r>
            <a:r>
              <a:rPr lang="en-US" sz="1100" b="0" i="0" dirty="0"/>
              <a:t>) 876-5767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499475" y="596230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Location</a:t>
            </a:r>
          </a:p>
          <a:p>
            <a:r>
              <a:rPr lang="en-US" sz="1100" b="0" i="0" dirty="0"/>
              <a:t>Austin, Texas</a:t>
            </a:r>
          </a:p>
          <a:p>
            <a:endParaRPr lang="en-US" sz="1100" b="0" i="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970550"/>
            <a:ext cx="6684961" cy="38933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</a:rPr>
              <a:t>Aspiration </a:t>
            </a:r>
            <a:r>
              <a:rPr lang="en-US" sz="1100" b="1" i="0" dirty="0">
                <a:solidFill>
                  <a:schemeClr val="tx2"/>
                </a:solidFill>
              </a:rPr>
              <a:t>| Financial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Lead Consumer Vertical Program consisting of 3-5 Agile teams, managing overall scope, schedule, risk management, and Agile processes to ensure project completion and program success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 improvements in team structure and standards to navigate multiple company reorganizations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Owned C-Suite driven program initiatives with high levels of visibility and sensitivity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Drove collaboration with Program Management Organization to manage/align individual workstreams and improve processes, tool usage, and reporting across all Tech 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Selected by Leadership to lead strategic projects with cross functional team to align business needs and transparency for a rapidly-changing, remote workforce</a:t>
            </a:r>
          </a:p>
          <a:p>
            <a:br>
              <a:rPr lang="en-US" sz="1100" b="1" dirty="0">
                <a:solidFill>
                  <a:schemeClr val="tx2"/>
                </a:solidFill>
              </a:rPr>
            </a:br>
            <a:r>
              <a:rPr lang="en-US" sz="1100" b="1" dirty="0">
                <a:solidFill>
                  <a:schemeClr val="tx2"/>
                </a:solidFill>
              </a:rPr>
              <a:t>Wholefoods Market | Consumer Goods and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Consistently engaged with capacity planning and process improvement initiatives that enhance project status visibility, tool usage, and reporting automation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Generated and gained alignment on program-level processes and tool sets to increase reporting automation and standardization, created stability and increased efficiency for the team, and ensured team effectiveness and reliability to our business partners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Proactively responded to critical situations with accurate analysis, problem breakdown, option assessment, and clear communication and/or escalation with the necessary stakeholders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Facilitated Program decision-making regarding scope and schedule including providing guidance on negotiations of competing priorities/interruptions on behalf of the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Utilized strong, positive relationships with teams and leadership to turn large ambiguous executive level asks into clear deliverables with practical and achievable requirements </a:t>
            </a: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chemeClr val="accent1"/>
                </a:solidFill>
                <a:latin typeface="+mn-lt"/>
              </a:rPr>
              <a:t>EXPERIENCE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1C44F-EF64-7A1F-7046-26FDFEE59C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68" r="5568"/>
          <a:stretch/>
        </p:blipFill>
        <p:spPr>
          <a:xfrm>
            <a:off x="1093726" y="409575"/>
            <a:ext cx="1327059" cy="132705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900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1146174" y="4186238"/>
            <a:ext cx="3998913" cy="74612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  <a:latin typeface="+mn-lt"/>
              </a:rPr>
              <a:t>Katy Steen</a:t>
            </a:r>
            <a:br>
              <a:rPr lang="en-US" sz="2600" b="1" dirty="0">
                <a:latin typeface="+mn-lt"/>
              </a:rPr>
            </a:br>
            <a:r>
              <a:rPr lang="en-US" sz="2600" dirty="0">
                <a:solidFill>
                  <a:schemeClr val="tx2"/>
                </a:solidFill>
                <a:latin typeface="+mn-lt"/>
              </a:rPr>
              <a:t>Manager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6095999" y="2682273"/>
            <a:ext cx="5734050" cy="3200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600">
                <a:solidFill>
                  <a:schemeClr val="tx2"/>
                </a:solidFill>
              </a:rPr>
              <a:t>Katy joined The Bridge in October 2023. She has previously worked as a Project and Program Manager for several companies across multiple industries where she has led projects (both large and small) spanning IT, customer support, process improvement, and others.</a:t>
            </a:r>
            <a:endParaRPr lang="en-US" sz="2600" dirty="0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68" r="5568"/>
          <a:stretch/>
        </p:blipFill>
        <p:spPr>
          <a:xfrm>
            <a:off x="1146175" y="1158875"/>
            <a:ext cx="2674938" cy="2674938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6095999" y="1159840"/>
            <a:ext cx="24294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/>
              <a:t>Email</a:t>
            </a:r>
          </a:p>
          <a:p>
            <a:r>
              <a:rPr lang="en-US" sz="1200" dirty="0"/>
              <a:t>Katy.Steen</a:t>
            </a:r>
            <a:r>
              <a:rPr lang="en-US" sz="1200" b="0" i="0" kern="1200" dirty="0">
                <a:solidFill>
                  <a:schemeClr val="tx1"/>
                </a:solidFill>
              </a:rPr>
              <a:t>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6095999" y="1760357"/>
            <a:ext cx="30217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/>
              <a:t>Mobile </a:t>
            </a:r>
          </a:p>
          <a:p>
            <a:r>
              <a:rPr lang="en-US" sz="1200" b="0" i="0" dirty="0"/>
              <a:t>(</a:t>
            </a:r>
            <a:r>
              <a:rPr lang="en-US" sz="1200" dirty="0"/>
              <a:t>512)876-5767</a:t>
            </a:r>
            <a:endParaRPr lang="en-US" sz="1200" b="0" i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9148763" y="1158875"/>
            <a:ext cx="19352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Location</a:t>
            </a:r>
          </a:p>
          <a:p>
            <a:r>
              <a:rPr lang="en-US" sz="1200" b="0" i="0" dirty="0"/>
              <a:t>Austin, Texas</a:t>
            </a:r>
          </a:p>
          <a:p>
            <a:endParaRPr lang="en-US" sz="1200" b="0" i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AAA65A-39A7-E21A-4A8A-EF022F5A2EB7}"/>
              </a:ext>
            </a:extLst>
          </p:cNvPr>
          <p:cNvSpPr txBox="1">
            <a:spLocks/>
          </p:cNvSpPr>
          <p:nvPr/>
        </p:nvSpPr>
        <p:spPr>
          <a:xfrm>
            <a:off x="1718282" y="5063473"/>
            <a:ext cx="3998913" cy="43891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  <a:latin typeface="+mn-lt"/>
              </a:rPr>
              <a:t>Acceleration</a:t>
            </a:r>
          </a:p>
        </p:txBody>
      </p:sp>
      <p:pic>
        <p:nvPicPr>
          <p:cNvPr id="5" name="Picture 4" descr="A purple circle with white dots and lines&#10;&#10;Description automatically generated">
            <a:extLst>
              <a:ext uri="{FF2B5EF4-FFF2-40B4-BE49-F238E27FC236}">
                <a16:creationId xmlns:a16="http://schemas.microsoft.com/office/drawing/2014/main" id="{E68D7023-9F2E-C01C-6D08-52BEC204E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74" y="5063473"/>
            <a:ext cx="438912" cy="4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8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6">
            <a:extLst>
              <a:ext uri="{FF2B5EF4-FFF2-40B4-BE49-F238E27FC236}">
                <a16:creationId xmlns:a16="http://schemas.microsoft.com/office/drawing/2014/main" id="{79776AE2-CE5F-9BB6-9B1B-A868C9D92EDF}"/>
              </a:ext>
            </a:extLst>
          </p:cNvPr>
          <p:cNvGraphicFramePr/>
          <p:nvPr/>
        </p:nvGraphicFramePr>
        <p:xfrm>
          <a:off x="3084511" y="821547"/>
          <a:ext cx="6022978" cy="5214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488">
                  <a:extLst>
                    <a:ext uri="{9D8B030D-6E8A-4147-A177-3AD203B41FA5}">
                      <a16:colId xmlns:a16="http://schemas.microsoft.com/office/drawing/2014/main" val="1202454059"/>
                    </a:ext>
                  </a:extLst>
                </a:gridCol>
                <a:gridCol w="2002245">
                  <a:extLst>
                    <a:ext uri="{9D8B030D-6E8A-4147-A177-3AD203B41FA5}">
                      <a16:colId xmlns:a16="http://schemas.microsoft.com/office/drawing/2014/main" val="1133278051"/>
                    </a:ext>
                  </a:extLst>
                </a:gridCol>
                <a:gridCol w="2002245">
                  <a:extLst>
                    <a:ext uri="{9D8B030D-6E8A-4147-A177-3AD203B41FA5}">
                      <a16:colId xmlns:a16="http://schemas.microsoft.com/office/drawing/2014/main" val="3839731111"/>
                    </a:ext>
                  </a:extLst>
                </a:gridCol>
              </a:tblGrid>
              <a:tr h="449231"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USE OVER DARK 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USE OVER LIGHT 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13714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STRATEGY &amp; ADVISORY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797006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 &amp; AI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02646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EXPERIENCES</a:t>
                      </a:r>
                      <a:endParaRPr lang="en-US" sz="11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5685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CLOUD &amp; PRODUCT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32683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ACCELERATION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583427"/>
                  </a:ext>
                </a:extLst>
              </a:tr>
            </a:tbl>
          </a:graphicData>
        </a:graphic>
      </p:graphicFrame>
      <p:pic>
        <p:nvPicPr>
          <p:cNvPr id="6" name="Picture 5" descr="A purple and white lines in a circle&#10;&#10;Description automatically generated">
            <a:extLst>
              <a:ext uri="{FF2B5EF4-FFF2-40B4-BE49-F238E27FC236}">
                <a16:creationId xmlns:a16="http://schemas.microsoft.com/office/drawing/2014/main" id="{9C5CD362-36A3-EACE-3CA3-B94356C2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495" y="5258628"/>
            <a:ext cx="595010" cy="595010"/>
          </a:xfrm>
          <a:prstGeom prst="rect">
            <a:avLst/>
          </a:prstGeom>
        </p:spPr>
      </p:pic>
      <p:pic>
        <p:nvPicPr>
          <p:cNvPr id="7" name="Picture 6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85CB238A-0158-F894-C412-415B133F6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495" y="4302086"/>
            <a:ext cx="595010" cy="595010"/>
          </a:xfrm>
          <a:prstGeom prst="rect">
            <a:avLst/>
          </a:prstGeom>
        </p:spPr>
      </p:pic>
      <p:pic>
        <p:nvPicPr>
          <p:cNvPr id="8" name="Picture 7" descr="A blue hexagons with white dots&#10;&#10;Description automatically generated">
            <a:extLst>
              <a:ext uri="{FF2B5EF4-FFF2-40B4-BE49-F238E27FC236}">
                <a16:creationId xmlns:a16="http://schemas.microsoft.com/office/drawing/2014/main" id="{C99E33EE-3E8B-F1AD-3DC4-A736133E6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495" y="2389004"/>
            <a:ext cx="595010" cy="595010"/>
          </a:xfrm>
          <a:prstGeom prst="rect">
            <a:avLst/>
          </a:prstGeom>
        </p:spPr>
      </p:pic>
      <p:pic>
        <p:nvPicPr>
          <p:cNvPr id="9" name="Picture 8" descr="A green eye with a white circle and a white circle&#10;&#10;Description automatically generated">
            <a:extLst>
              <a:ext uri="{FF2B5EF4-FFF2-40B4-BE49-F238E27FC236}">
                <a16:creationId xmlns:a16="http://schemas.microsoft.com/office/drawing/2014/main" id="{D18874FF-45F8-50EE-55FA-B5F49B229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495" y="3345545"/>
            <a:ext cx="595010" cy="595010"/>
          </a:xfrm>
          <a:prstGeom prst="rect">
            <a:avLst/>
          </a:prstGeom>
        </p:spPr>
      </p:pic>
      <p:pic>
        <p:nvPicPr>
          <p:cNvPr id="10" name="Picture 9" descr="A red lines and white dots&#10;&#10;Description automatically generated">
            <a:extLst>
              <a:ext uri="{FF2B5EF4-FFF2-40B4-BE49-F238E27FC236}">
                <a16:creationId xmlns:a16="http://schemas.microsoft.com/office/drawing/2014/main" id="{50DF23D5-CE63-05B0-E635-779F8F368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495" y="1432463"/>
            <a:ext cx="595010" cy="595010"/>
          </a:xfrm>
          <a:prstGeom prst="rect">
            <a:avLst/>
          </a:prstGeom>
        </p:spPr>
      </p:pic>
      <p:pic>
        <p:nvPicPr>
          <p:cNvPr id="12" name="Picture 11" descr="A purple circle with white dots and lines&#10;&#10;Description automatically generated">
            <a:extLst>
              <a:ext uri="{FF2B5EF4-FFF2-40B4-BE49-F238E27FC236}">
                <a16:creationId xmlns:a16="http://schemas.microsoft.com/office/drawing/2014/main" id="{EEFBBA0F-CAA2-FE6C-C7F7-A1D3A743B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749" y="5232962"/>
            <a:ext cx="676508" cy="676508"/>
          </a:xfrm>
          <a:prstGeom prst="rect">
            <a:avLst/>
          </a:prstGeom>
        </p:spPr>
      </p:pic>
      <p:pic>
        <p:nvPicPr>
          <p:cNvPr id="14" name="Picture 13" descr="A blue hexagon with white lines and dots&#10;&#10;Description automatically generated">
            <a:extLst>
              <a:ext uri="{FF2B5EF4-FFF2-40B4-BE49-F238E27FC236}">
                <a16:creationId xmlns:a16="http://schemas.microsoft.com/office/drawing/2014/main" id="{E8F92D6F-85CF-A88A-EB38-4A7DA58F4D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5749" y="4273864"/>
            <a:ext cx="676508" cy="676508"/>
          </a:xfrm>
          <a:prstGeom prst="rect">
            <a:avLst/>
          </a:prstGeom>
        </p:spPr>
      </p:pic>
      <p:pic>
        <p:nvPicPr>
          <p:cNvPr id="15" name="Picture 14" descr="A logo of a hexagon&#10;&#10;Description automatically generated">
            <a:extLst>
              <a:ext uri="{FF2B5EF4-FFF2-40B4-BE49-F238E27FC236}">
                <a16:creationId xmlns:a16="http://schemas.microsoft.com/office/drawing/2014/main" id="{751D62EC-F44C-01FB-EA27-637DDCAC20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5749" y="2355668"/>
            <a:ext cx="676508" cy="676508"/>
          </a:xfrm>
          <a:prstGeom prst="rect">
            <a:avLst/>
          </a:prstGeom>
        </p:spPr>
      </p:pic>
      <p:pic>
        <p:nvPicPr>
          <p:cNvPr id="17" name="Picture 16" descr="A green circle with a white eye and a white circle with a black background&#10;&#10;Description automatically generated">
            <a:extLst>
              <a:ext uri="{FF2B5EF4-FFF2-40B4-BE49-F238E27FC236}">
                <a16:creationId xmlns:a16="http://schemas.microsoft.com/office/drawing/2014/main" id="{385721F2-E35D-CB05-5FFF-02CBCECD9A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5748" y="3314766"/>
            <a:ext cx="676508" cy="676508"/>
          </a:xfrm>
          <a:prstGeom prst="rect">
            <a:avLst/>
          </a:prstGeom>
        </p:spPr>
      </p:pic>
      <p:pic>
        <p:nvPicPr>
          <p:cNvPr id="18" name="Picture 17" descr="A red circle with white dots and lines&#10;&#10;Description automatically generated">
            <a:extLst>
              <a:ext uri="{FF2B5EF4-FFF2-40B4-BE49-F238E27FC236}">
                <a16:creationId xmlns:a16="http://schemas.microsoft.com/office/drawing/2014/main" id="{733CF387-32CF-7761-6869-A78D98330D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5749" y="1396570"/>
            <a:ext cx="676508" cy="67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22672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522676-9d5d-4c93-bc87-501c8cb86033" xsi:nil="true"/>
    <lcf76f155ced4ddcb4097134ff3c332f xmlns="bb4d6d32-6586-43b9-b010-b256dfc70333">
      <Terms xmlns="http://schemas.microsoft.com/office/infopath/2007/PartnerControls"/>
    </lcf76f155ced4ddcb4097134ff3c332f>
    <Owner xmlns="bb4d6d32-6586-43b9-b010-b256dfc70333">
      <UserInfo>
        <DisplayName/>
        <AccountId xsi:nil="true"/>
        <AccountType/>
      </UserInfo>
    </Owner>
    <Capability xmlns="bb4d6d32-6586-43b9-b010-b256dfc70333" xsi:nil="true"/>
    <Practice xmlns="bb4d6d32-6586-43b9-b010-b256dfc70333">Unknown</Practic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6851C3-F873-4A96-B5BC-7136D9E58DCC}">
  <ds:schemaRefs>
    <ds:schemaRef ds:uri="http://schemas.microsoft.com/office/2006/metadata/properties"/>
    <ds:schemaRef ds:uri="b67dd5cc-d04b-4059-8106-5d218f15726b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9a1af113-e398-48b7-9b47-ea440c1fc820"/>
    <ds:schemaRef ds:uri="http://purl.org/dc/terms/"/>
    <ds:schemaRef ds:uri="5d0c6a66-3c3b-4572-a556-6bba72b126b7"/>
  </ds:schemaRefs>
</ds:datastoreItem>
</file>

<file path=customXml/itemProps3.xml><?xml version="1.0" encoding="utf-8"?>
<ds:datastoreItem xmlns:ds="http://schemas.openxmlformats.org/officeDocument/2006/customXml" ds:itemID="{0A567134-EE23-4B01-B0D2-C314070DD86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18651</TotalTime>
  <Words>447</Words>
  <Application>Microsoft Office PowerPoint</Application>
  <PresentationFormat>Widescreen</PresentationFormat>
  <Paragraphs>45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Avenir Next LT Pro Demi</vt:lpstr>
      <vt:lpstr>Avenir Next LT Pro</vt:lpstr>
      <vt:lpstr>Arial</vt:lpstr>
      <vt:lpstr>Calibri</vt:lpstr>
      <vt:lpstr>Mercury Display</vt:lpstr>
      <vt:lpstr>The Bridge Theme - V01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katy Steen</cp:lastModifiedBy>
  <cp:revision>89</cp:revision>
  <dcterms:created xsi:type="dcterms:W3CDTF">2023-12-12T06:48:12Z</dcterms:created>
  <dcterms:modified xsi:type="dcterms:W3CDTF">2024-04-23T20:56:16Z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